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300" r:id="rId2"/>
    <p:sldId id="256" r:id="rId3"/>
    <p:sldId id="257" r:id="rId4"/>
    <p:sldId id="289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90" r:id="rId15"/>
    <p:sldId id="269" r:id="rId16"/>
    <p:sldId id="270" r:id="rId17"/>
    <p:sldId id="271" r:id="rId18"/>
    <p:sldId id="273" r:id="rId19"/>
    <p:sldId id="272" r:id="rId20"/>
    <p:sldId id="292" r:id="rId21"/>
    <p:sldId id="274" r:id="rId22"/>
    <p:sldId id="276" r:id="rId23"/>
    <p:sldId id="277" r:id="rId24"/>
    <p:sldId id="295" r:id="rId25"/>
    <p:sldId id="296" r:id="rId26"/>
    <p:sldId id="297" r:id="rId27"/>
    <p:sldId id="294" r:id="rId28"/>
    <p:sldId id="298" r:id="rId29"/>
    <p:sldId id="299" r:id="rId30"/>
    <p:sldId id="275" r:id="rId31"/>
    <p:sldId id="301" r:id="rId32"/>
    <p:sldId id="293" r:id="rId33"/>
    <p:sldId id="278" r:id="rId34"/>
    <p:sldId id="283" r:id="rId35"/>
    <p:sldId id="285" r:id="rId36"/>
    <p:sldId id="282" r:id="rId37"/>
    <p:sldId id="280" r:id="rId38"/>
    <p:sldId id="28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980" autoAdjust="0"/>
  </p:normalViewPr>
  <p:slideViewPr>
    <p:cSldViewPr snapToGrid="0">
      <p:cViewPr>
        <p:scale>
          <a:sx n="68" d="100"/>
          <a:sy n="68" d="100"/>
        </p:scale>
        <p:origin x="117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C41C0-8940-4D17-83FB-B4D22AB0A709}" type="datetimeFigureOut">
              <a:rPr lang="en-US" smtClean="0"/>
              <a:t>10/4/2014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B8396-D59C-47A0-9566-5BDCA26BC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2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B8396-D59C-47A0-9566-5BDCA26BCE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5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10/4/2014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10/4/2014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10/4/2014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siteground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www.hover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domains.google.com/" TargetMode="External"/><Relationship Id="rId5" Type="http://schemas.openxmlformats.org/officeDocument/2006/relationships/hyperlink" Target="http://godaddy.com/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2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4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5 Minute Install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FlyWheel’s</a:t>
            </a:r>
            <a:r>
              <a:rPr lang="en-US" sz="2400" dirty="0" smtClean="0"/>
              <a:t> Version of the WordPress 5 minute install. This is includes selecting payment options.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b="25513"/>
          <a:stretch/>
        </p:blipFill>
        <p:spPr>
          <a:xfrm>
            <a:off x="4105644" y="178420"/>
            <a:ext cx="8086355" cy="6491104"/>
          </a:xfrm>
        </p:spPr>
      </p:pic>
    </p:spTree>
    <p:extLst>
      <p:ext uri="{BB962C8B-B14F-4D97-AF65-F5344CB8AC3E}">
        <p14:creationId xmlns:p14="http://schemas.microsoft.com/office/powerpoint/2010/main" val="79658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That’s It, hosting is done.</a:t>
            </a:r>
            <a:br>
              <a:rPr lang="en-US" sz="4800" dirty="0" smtClean="0"/>
            </a:br>
            <a:r>
              <a:rPr lang="en-US" sz="4400" i="1" dirty="0" smtClean="0"/>
              <a:t>(For Now.)</a:t>
            </a:r>
            <a:endParaRPr lang="en-US" sz="4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Now it will take a few minutes, and your site will be available to start editing.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7" t="17679" r="16703" b="8154"/>
          <a:stretch/>
        </p:blipFill>
        <p:spPr>
          <a:xfrm>
            <a:off x="4067503" y="0"/>
            <a:ext cx="8186518" cy="6858000"/>
          </a:xfrm>
        </p:spPr>
      </p:pic>
    </p:spTree>
    <p:extLst>
      <p:ext uri="{BB962C8B-B14F-4D97-AF65-F5344CB8AC3E}">
        <p14:creationId xmlns:p14="http://schemas.microsoft.com/office/powerpoint/2010/main" val="14204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Where</a:t>
            </a:r>
            <a:br>
              <a:rPr lang="en-US" sz="4800" dirty="0" smtClean="0"/>
            </a:br>
            <a:r>
              <a:rPr lang="en-US" sz="4800" dirty="0" smtClean="0"/>
              <a:t>Is My Dashboard?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i="1" dirty="0" smtClean="0"/>
              <a:t>(What is a dashboard?)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 smtClean="0"/>
              <a:t>“The</a:t>
            </a:r>
            <a:r>
              <a:rPr lang="en-US" sz="2000" dirty="0"/>
              <a:t> </a:t>
            </a:r>
            <a:r>
              <a:rPr lang="en-US" sz="2000" b="1" dirty="0"/>
              <a:t>Dashboard</a:t>
            </a:r>
            <a:r>
              <a:rPr lang="en-US" sz="2000" dirty="0"/>
              <a:t> is the first screen you see when you log into the administration area of your blog</a:t>
            </a:r>
            <a:r>
              <a:rPr lang="en-US" sz="2000" dirty="0" smtClean="0"/>
              <a:t>.”</a:t>
            </a:r>
          </a:p>
          <a:p>
            <a:pPr algn="r"/>
            <a:r>
              <a:rPr lang="en-US" sz="1200" dirty="0" smtClean="0"/>
              <a:t>- http://en.support.wordpress.com/dashboard/</a:t>
            </a:r>
          </a:p>
          <a:p>
            <a:r>
              <a:rPr lang="en-US" sz="2000" dirty="0" smtClean="0"/>
              <a:t>Your WordPress Dashboard can be found (</a:t>
            </a:r>
            <a:r>
              <a:rPr lang="en-US" sz="2000" i="1" dirty="0" smtClean="0"/>
              <a:t>usually</a:t>
            </a:r>
            <a:r>
              <a:rPr lang="en-US" sz="2000" dirty="0" smtClean="0"/>
              <a:t>) at:</a:t>
            </a:r>
          </a:p>
          <a:p>
            <a:r>
              <a:rPr lang="en-US" sz="2000" dirty="0" smtClean="0"/>
              <a:t>yourdomain.com/</a:t>
            </a:r>
            <a:r>
              <a:rPr lang="en-US" sz="2000" b="1" dirty="0" err="1" smtClean="0"/>
              <a:t>wp</a:t>
            </a:r>
            <a:r>
              <a:rPr lang="en-US" sz="2000" b="1" dirty="0" smtClean="0"/>
              <a:t>-admin</a:t>
            </a:r>
            <a:endParaRPr lang="en-US" sz="20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5" r="26494" b="10942"/>
          <a:stretch/>
        </p:blipFill>
        <p:spPr>
          <a:xfrm>
            <a:off x="4094480" y="-1"/>
            <a:ext cx="8097520" cy="6885709"/>
          </a:xfrm>
        </p:spPr>
      </p:pic>
    </p:spTree>
    <p:extLst>
      <p:ext uri="{BB962C8B-B14F-4D97-AF65-F5344CB8AC3E}">
        <p14:creationId xmlns:p14="http://schemas.microsoft.com/office/powerpoint/2010/main" val="28115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Welcome</a:t>
            </a:r>
            <a:br>
              <a:rPr lang="en-US" sz="4800" dirty="0" smtClean="0"/>
            </a:br>
            <a:r>
              <a:rPr lang="en-US" sz="4800" dirty="0" smtClean="0"/>
              <a:t>to the Dashboard!</a:t>
            </a:r>
            <a:endParaRPr lang="en-US" sz="48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Take a deep breath.</a:t>
            </a:r>
          </a:p>
          <a:p>
            <a:r>
              <a:rPr lang="en-US" sz="2800" dirty="0" smtClean="0"/>
              <a:t>Everyone gets overwhelmed the first time.</a:t>
            </a:r>
          </a:p>
          <a:p>
            <a:r>
              <a:rPr lang="en-US" sz="2800" dirty="0" smtClean="0"/>
              <a:t>It is very manageable, you can do it.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80" y="1170872"/>
            <a:ext cx="8097520" cy="4543962"/>
          </a:xfrm>
        </p:spPr>
      </p:pic>
    </p:spTree>
    <p:extLst>
      <p:ext uri="{BB962C8B-B14F-4D97-AF65-F5344CB8AC3E}">
        <p14:creationId xmlns:p14="http://schemas.microsoft.com/office/powerpoint/2010/main" val="334014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01100" y="1042225"/>
            <a:ext cx="2876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The top half of the navigation is devoted to content (and updates.)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5790"/>
          <a:stretch/>
        </p:blipFill>
        <p:spPr>
          <a:xfrm>
            <a:off x="4402734" y="156209"/>
            <a:ext cx="4158111" cy="6591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" b="-713"/>
          <a:stretch/>
        </p:blipFill>
        <p:spPr>
          <a:xfrm>
            <a:off x="4402734" y="156208"/>
            <a:ext cx="2238187" cy="659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Welcome</a:t>
            </a:r>
            <a:br>
              <a:rPr lang="en-US" sz="4800" dirty="0" smtClean="0"/>
            </a:br>
            <a:r>
              <a:rPr lang="en-US" sz="4800" dirty="0" smtClean="0"/>
              <a:t>to the Dashboard!</a:t>
            </a:r>
            <a:endParaRPr lang="en-US" sz="48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90% of the time, whatever you need is in the navigation on the left side of the dashboard.</a:t>
            </a:r>
          </a:p>
          <a:p>
            <a:endParaRPr lang="en-US" sz="2800" dirty="0"/>
          </a:p>
          <a:p>
            <a:r>
              <a:rPr lang="en-US" sz="2800" dirty="0" smtClean="0"/>
              <a:t>*made up statistic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4466"/>
          <a:stretch/>
        </p:blipFill>
        <p:spPr>
          <a:xfrm>
            <a:off x="4402734" y="933449"/>
            <a:ext cx="4158111" cy="55364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5650" y="1905000"/>
            <a:ext cx="4438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This is the main navigation for the WordPress dashboard.</a:t>
            </a:r>
            <a:endParaRPr lang="en-US" sz="4800" dirty="0"/>
          </a:p>
        </p:txBody>
      </p:sp>
      <p:sp>
        <p:nvSpPr>
          <p:cNvPr id="16" name="TextBox 15"/>
          <p:cNvSpPr txBox="1"/>
          <p:nvPr/>
        </p:nvSpPr>
        <p:spPr>
          <a:xfrm>
            <a:off x="8801100" y="1042225"/>
            <a:ext cx="28765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The Bottom half is devoted to everything else.</a:t>
            </a:r>
            <a:endParaRPr 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8801100" y="1194625"/>
            <a:ext cx="28765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/>
              <a:t>Theme options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Plugins (Function-</a:t>
            </a:r>
            <a:r>
              <a:rPr lang="en-US" sz="3600" dirty="0" err="1" smtClean="0"/>
              <a:t>ality</a:t>
            </a:r>
            <a:r>
              <a:rPr lang="en-US" sz="3600" dirty="0" smtClean="0"/>
              <a:t>)</a:t>
            </a:r>
            <a:endParaRPr lang="en-US" sz="3600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/>
              <a:t>Users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/>
              <a:t>Settings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600" dirty="0"/>
              <a:t>Other Tools</a:t>
            </a:r>
          </a:p>
        </p:txBody>
      </p:sp>
    </p:spTree>
    <p:extLst>
      <p:ext uri="{BB962C8B-B14F-4D97-AF65-F5344CB8AC3E}">
        <p14:creationId xmlns:p14="http://schemas.microsoft.com/office/powerpoint/2010/main" val="304053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3" grpId="0"/>
      <p:bldP spid="16" grpId="0"/>
      <p:bldP spid="16" grpId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 smtClean="0"/>
              <a:t>Hey Look an Update.</a:t>
            </a:r>
            <a:endParaRPr lang="en-US" sz="5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Updates are important</a:t>
            </a:r>
          </a:p>
          <a:p>
            <a:r>
              <a:rPr lang="en-US" sz="2400" dirty="0" smtClean="0"/>
              <a:t>Make sure you have a backup of your site before updating. </a:t>
            </a:r>
          </a:p>
          <a:p>
            <a:r>
              <a:rPr lang="en-US" sz="2400" dirty="0" smtClean="0"/>
              <a:t>If you are using a managed host updates may be handled for you.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480" y="2926080"/>
            <a:ext cx="8097520" cy="3808597"/>
          </a:xfrm>
        </p:spPr>
      </p:pic>
      <p:pic>
        <p:nvPicPr>
          <p:cNvPr id="5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 r="68582" b="82679"/>
          <a:stretch/>
        </p:blipFill>
        <p:spPr>
          <a:xfrm>
            <a:off x="4094479" y="394886"/>
            <a:ext cx="8120917" cy="16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08" y="-21120886"/>
            <a:ext cx="8238792" cy="27978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There are</a:t>
            </a:r>
            <a:br>
              <a:rPr lang="en-US" sz="4400" dirty="0" smtClean="0"/>
            </a:br>
            <a:r>
              <a:rPr lang="en-US" sz="4400" b="1" i="1" dirty="0" smtClean="0"/>
              <a:t>a lot </a:t>
            </a:r>
            <a:r>
              <a:rPr lang="en-US" sz="4400" dirty="0" smtClean="0"/>
              <a:t>of themes to choose from.</a:t>
            </a:r>
            <a:endParaRPr lang="en-US" sz="4400" b="1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600" dirty="0"/>
              <a:t>WordPress  has </a:t>
            </a:r>
            <a:r>
              <a:rPr lang="en-US" sz="4600" dirty="0" smtClean="0"/>
              <a:t>2,765 free themes available in the directory. (September 14’)</a:t>
            </a:r>
            <a:endParaRPr lang="en-US" sz="46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600" dirty="0" smtClean="0"/>
              <a:t>Do NOT download a free WordPress theme that is not hosted in the WordPress directory.*</a:t>
            </a:r>
            <a:endParaRPr lang="en-US" sz="46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400" dirty="0" smtClean="0"/>
              <a:t>*</a:t>
            </a:r>
            <a:r>
              <a:rPr lang="en-US" sz="3400" i="1" dirty="0" smtClean="0"/>
              <a:t>Certain exceptions may apply, but be very sure of the source.</a:t>
            </a:r>
            <a:endParaRPr lang="en-US" sz="3400" i="1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68" y="1489436"/>
            <a:ext cx="8239332" cy="3840730"/>
          </a:xfrm>
        </p:spPr>
      </p:pic>
    </p:spTree>
    <p:extLst>
      <p:ext uri="{BB962C8B-B14F-4D97-AF65-F5344CB8AC3E}">
        <p14:creationId xmlns:p14="http://schemas.microsoft.com/office/powerpoint/2010/main" val="22971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Test the theme that’s right for you.</a:t>
            </a:r>
            <a:endParaRPr lang="en-US" sz="48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WordPress offers a live preview of themes in the themes directory.</a:t>
            </a:r>
          </a:p>
          <a:p>
            <a:pPr lvl="0">
              <a:buClr>
                <a:srgbClr val="1CADE4"/>
              </a:buClr>
            </a:pPr>
            <a:r>
              <a:rPr lang="en-US" sz="2800" dirty="0" smtClean="0"/>
              <a:t>After you review the theme right for you, click install.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17" y="1547445"/>
            <a:ext cx="8099582" cy="3634155"/>
          </a:xfrm>
        </p:spPr>
      </p:pic>
    </p:spTree>
    <p:extLst>
      <p:ext uri="{BB962C8B-B14F-4D97-AF65-F5344CB8AC3E}">
        <p14:creationId xmlns:p14="http://schemas.microsoft.com/office/powerpoint/2010/main" val="323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71051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Quick Set Up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04878"/>
            <a:ext cx="3200400" cy="4000326"/>
          </a:xfrm>
        </p:spPr>
        <p:txBody>
          <a:bodyPr>
            <a:noAutofit/>
          </a:bodyPr>
          <a:lstStyle/>
          <a:p>
            <a:r>
              <a:rPr lang="en-US" sz="2800" dirty="0" smtClean="0"/>
              <a:t>This is my process, do what works best for you!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Check out General Settings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Email address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Date/Time Settings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/>
              <a:t>Timezone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979" r="42614"/>
          <a:stretch/>
        </p:blipFill>
        <p:spPr>
          <a:xfrm>
            <a:off x="4042058" y="0"/>
            <a:ext cx="8223966" cy="6858000"/>
          </a:xfrm>
        </p:spPr>
      </p:pic>
      <p:sp>
        <p:nvSpPr>
          <p:cNvPr id="9" name="Rectangle 8"/>
          <p:cNvSpPr/>
          <p:nvPr/>
        </p:nvSpPr>
        <p:spPr>
          <a:xfrm>
            <a:off x="4042057" y="2733771"/>
            <a:ext cx="1057843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28179" y="2735346"/>
            <a:ext cx="1057843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14"/>
          <a:stretch/>
        </p:blipFill>
        <p:spPr>
          <a:xfrm>
            <a:off x="4042058" y="24037"/>
            <a:ext cx="8310655" cy="68339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28052" y="393062"/>
            <a:ext cx="2112563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8051" y="2040927"/>
            <a:ext cx="2112563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8050" y="3200512"/>
            <a:ext cx="2847212" cy="41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28051" y="3695651"/>
            <a:ext cx="1753058" cy="907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28050" y="4703835"/>
            <a:ext cx="1753058" cy="907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8050" y="5757937"/>
            <a:ext cx="2112563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28050" y="735407"/>
            <a:ext cx="2112563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3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Quick Set Up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 smtClean="0"/>
              <a:t>This is my process, do what works best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Change Permalinks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Under most circumstances choose “Post Name”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979" r="42614"/>
          <a:stretch/>
        </p:blipFill>
        <p:spPr>
          <a:xfrm>
            <a:off x="4042058" y="0"/>
            <a:ext cx="8223966" cy="6858000"/>
          </a:xfrm>
        </p:spPr>
      </p:pic>
      <p:sp>
        <p:nvSpPr>
          <p:cNvPr id="9" name="Rectangle 8"/>
          <p:cNvSpPr/>
          <p:nvPr/>
        </p:nvSpPr>
        <p:spPr>
          <a:xfrm>
            <a:off x="4042057" y="2733771"/>
            <a:ext cx="1057843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28181" y="3687450"/>
            <a:ext cx="1057843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t="9525" r="40098" b="-2"/>
          <a:stretch/>
        </p:blipFill>
        <p:spPr>
          <a:xfrm>
            <a:off x="4042058" y="0"/>
            <a:ext cx="8635974" cy="69993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28556" y="2629528"/>
            <a:ext cx="4459390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smtClean="0"/>
              <a:t>Your</a:t>
            </a:r>
            <a:r>
              <a:rPr lang="en-US" dirty="0" smtClean="0"/>
              <a:t> First WordPress 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WordPress Is free, Your Time Isn’t </a:t>
            </a:r>
          </a:p>
          <a:p>
            <a:pPr algn="r"/>
            <a:r>
              <a:rPr lang="en-US" sz="2000" b="1" i="1" cap="none" dirty="0" smtClean="0"/>
              <a:t>–</a:t>
            </a:r>
            <a:r>
              <a:rPr lang="en-US" sz="2000" b="1" i="1" cap="none" dirty="0"/>
              <a:t>S</a:t>
            </a:r>
            <a:r>
              <a:rPr lang="en-US" sz="2000" b="1" i="1" cap="none" dirty="0" smtClean="0"/>
              <a:t>omeone @</a:t>
            </a:r>
            <a:r>
              <a:rPr lang="en-US" sz="2000" b="1" i="1" cap="none" dirty="0" err="1" smtClean="0"/>
              <a:t>wcnyc</a:t>
            </a:r>
            <a:r>
              <a:rPr lang="en-US" sz="2000" b="1" i="1" cap="none" dirty="0" smtClean="0"/>
              <a:t> (I think)</a:t>
            </a:r>
            <a:endParaRPr lang="en-US" sz="2000" b="1" i="1" cap="none" dirty="0"/>
          </a:p>
        </p:txBody>
      </p:sp>
    </p:spTree>
    <p:extLst>
      <p:ext uri="{BB962C8B-B14F-4D97-AF65-F5344CB8AC3E}">
        <p14:creationId xmlns:p14="http://schemas.microsoft.com/office/powerpoint/2010/main" val="348633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3756" y="286603"/>
            <a:ext cx="8178959" cy="8021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What’s the difference between Posts and Pages?!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442301" y="1666451"/>
            <a:ext cx="4669749" cy="73628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Posts:</a:t>
            </a:r>
            <a:endParaRPr lang="en-US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442301" y="2214192"/>
            <a:ext cx="4669749" cy="4105861"/>
          </a:xfrm>
          <a:prstGeom prst="rect">
            <a:avLst/>
          </a:prstGeom>
        </p:spPr>
        <p:txBody>
          <a:bodyPr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Not Hierarchal (no sub-posts)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Have a time stamp (usually)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Categorized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Show up in RSS Feed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Use Post Formats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 smtClean="0"/>
              <a:t>Shown in reverse chronological order (by default)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2200" dirty="0" smtClean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573656" y="1666451"/>
            <a:ext cx="4747935" cy="73628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Pages:</a:t>
            </a:r>
            <a:endParaRPr lang="en-US" sz="24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573657" y="2214193"/>
            <a:ext cx="4446278" cy="4105860"/>
          </a:xfrm>
          <a:prstGeom prst="rect">
            <a:avLst/>
          </a:prstGeom>
        </p:spPr>
        <p:txBody>
          <a:bodyPr anchor="t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Can Be Hierarchal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Can use custom Templates (when available)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Typically used for static pages, i.e. “About Us”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Add Content</a:t>
            </a:r>
            <a:endParaRPr lang="en-US" sz="5400" i="1" dirty="0"/>
          </a:p>
        </p:txBody>
      </p:sp>
      <p:pic>
        <p:nvPicPr>
          <p:cNvPr id="25" name="insert Image in pos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593" y="95865"/>
            <a:ext cx="6337939" cy="6858000"/>
          </a:xfrm>
          <a:prstGeom prst="rect">
            <a:avLst/>
          </a:prstGeom>
        </p:spPr>
      </p:pic>
      <p:sp>
        <p:nvSpPr>
          <p:cNvPr id="24" name="Upload/Select Image Text"/>
          <p:cNvSpPr txBox="1">
            <a:spLocks/>
          </p:cNvSpPr>
          <p:nvPr/>
        </p:nvSpPr>
        <p:spPr>
          <a:xfrm>
            <a:off x="456353" y="2926485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Click “Set Featured Image” or “insert into Post”</a:t>
            </a:r>
          </a:p>
          <a:p>
            <a:r>
              <a:rPr lang="en-US" sz="2600" dirty="0" smtClean="0"/>
              <a:t>When inserting an image into your post, you can select justification, size, a link and other advanced options.</a:t>
            </a:r>
            <a:endParaRPr lang="en-US" sz="2600" dirty="0"/>
          </a:p>
        </p:txBody>
      </p:sp>
      <p:pic>
        <p:nvPicPr>
          <p:cNvPr id="5" name="Add Picture Alt Tag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96" y="1402968"/>
            <a:ext cx="8147304" cy="3971647"/>
          </a:xfrm>
        </p:spPr>
      </p:pic>
      <p:pic>
        <p:nvPicPr>
          <p:cNvPr id="6" name="Add Featured 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96" y="1332806"/>
            <a:ext cx="8147304" cy="4041809"/>
          </a:xfrm>
          <a:prstGeom prst="rect">
            <a:avLst/>
          </a:prstGeom>
        </p:spPr>
      </p:pic>
      <p:sp>
        <p:nvSpPr>
          <p:cNvPr id="23" name="Upload/Select Image Text"/>
          <p:cNvSpPr txBox="1">
            <a:spLocks/>
          </p:cNvSpPr>
          <p:nvPr/>
        </p:nvSpPr>
        <p:spPr>
          <a:xfrm>
            <a:off x="450914" y="2921046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A media box will pop up. </a:t>
            </a:r>
          </a:p>
          <a:p>
            <a:r>
              <a:rPr lang="en-US" sz="2600" dirty="0" smtClean="0"/>
              <a:t>Select media from your media library or upload from your computer.</a:t>
            </a:r>
          </a:p>
          <a:p>
            <a:r>
              <a:rPr lang="en-US" sz="2600" dirty="0" smtClean="0"/>
              <a:t>Then add a Title, Caption, Description and Alt tag to your image.</a:t>
            </a:r>
            <a:endParaRPr lang="en-US" sz="2600" dirty="0"/>
          </a:p>
        </p:txBody>
      </p:sp>
      <p:pic>
        <p:nvPicPr>
          <p:cNvPr id="20" name="Media Link Bas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578" y="1291081"/>
            <a:ext cx="8130422" cy="3789962"/>
          </a:xfrm>
          <a:prstGeom prst="rect">
            <a:avLst/>
          </a:prstGeom>
        </p:spPr>
      </p:pic>
      <p:pic>
        <p:nvPicPr>
          <p:cNvPr id="21" name="Media Button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" t="14775" r="85497" b="81383"/>
          <a:stretch/>
        </p:blipFill>
        <p:spPr>
          <a:xfrm>
            <a:off x="4845738" y="2003524"/>
            <a:ext cx="547475" cy="145607"/>
          </a:xfrm>
          <a:prstGeom prst="rect">
            <a:avLst/>
          </a:prstGeom>
        </p:spPr>
      </p:pic>
      <p:pic>
        <p:nvPicPr>
          <p:cNvPr id="22" name="Add Featured image widge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8" t="52454" b="35353"/>
          <a:stretch/>
        </p:blipFill>
        <p:spPr>
          <a:xfrm>
            <a:off x="11007214" y="3293807"/>
            <a:ext cx="1184786" cy="462116"/>
          </a:xfrm>
          <a:prstGeom prst="rect">
            <a:avLst/>
          </a:prstGeom>
        </p:spPr>
      </p:pic>
      <p:sp>
        <p:nvSpPr>
          <p:cNvPr id="19" name="Add Featured image text"/>
          <p:cNvSpPr txBox="1">
            <a:spLocks/>
          </p:cNvSpPr>
          <p:nvPr/>
        </p:nvSpPr>
        <p:spPr>
          <a:xfrm>
            <a:off x="445475" y="2931936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Adding an image to your post/page is easy!</a:t>
            </a:r>
          </a:p>
          <a:p>
            <a:r>
              <a:rPr lang="en-US" sz="2600" dirty="0" smtClean="0"/>
              <a:t>Click the “Add Media” button.</a:t>
            </a:r>
          </a:p>
          <a:p>
            <a:r>
              <a:rPr lang="en-US" sz="2600" dirty="0" smtClean="0"/>
              <a:t>Click “Add featured image”</a:t>
            </a:r>
            <a:endParaRPr lang="en-US" sz="2600" dirty="0"/>
          </a:p>
        </p:txBody>
      </p:sp>
      <p:pic>
        <p:nvPicPr>
          <p:cNvPr id="18" name="oemb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4" y="633478"/>
            <a:ext cx="8213938" cy="5826913"/>
          </a:xfrm>
          <a:prstGeom prst="rect">
            <a:avLst/>
          </a:prstGeom>
        </p:spPr>
      </p:pic>
      <p:sp>
        <p:nvSpPr>
          <p:cNvPr id="17" name="oembed text"/>
          <p:cNvSpPr txBox="1">
            <a:spLocks/>
          </p:cNvSpPr>
          <p:nvPr/>
        </p:nvSpPr>
        <p:spPr>
          <a:xfrm>
            <a:off x="445474" y="2931935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WordPress allows for easily embedding content in your site.</a:t>
            </a:r>
          </a:p>
          <a:p>
            <a:r>
              <a:rPr lang="en-US" sz="2600" dirty="0" smtClean="0"/>
              <a:t>Add YouTube, twitter, </a:t>
            </a:r>
            <a:r>
              <a:rPr lang="en-US" sz="2600" dirty="0" err="1" smtClean="0"/>
              <a:t>vimeo</a:t>
            </a:r>
            <a:r>
              <a:rPr lang="en-US" sz="2600" dirty="0" smtClean="0"/>
              <a:t>, WordPress.tv, TED and many more.</a:t>
            </a:r>
          </a:p>
          <a:p>
            <a:r>
              <a:rPr lang="en-US" sz="2600" dirty="0" smtClean="0"/>
              <a:t>Just copy/paste the URL directly into a post/page.</a:t>
            </a:r>
            <a:endParaRPr lang="en-US" sz="2600" dirty="0"/>
          </a:p>
        </p:txBody>
      </p:sp>
      <p:pic>
        <p:nvPicPr>
          <p:cNvPr id="7" name="Add content to Pos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28" y="1089739"/>
            <a:ext cx="8169214" cy="4914393"/>
          </a:xfrm>
          <a:prstGeom prst="rect">
            <a:avLst/>
          </a:prstGeom>
        </p:spPr>
      </p:pic>
      <p:sp>
        <p:nvSpPr>
          <p:cNvPr id="11" name="Posts and Pages same text"/>
          <p:cNvSpPr txBox="1">
            <a:spLocks/>
          </p:cNvSpPr>
          <p:nvPr/>
        </p:nvSpPr>
        <p:spPr>
          <a:xfrm>
            <a:off x="457200" y="2880359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Adding content to posts and pages are typically the same process with minor adjustments.</a:t>
            </a:r>
          </a:p>
        </p:txBody>
      </p:sp>
      <p:pic>
        <p:nvPicPr>
          <p:cNvPr id="13" name="All Post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50" y="1088975"/>
            <a:ext cx="8165592" cy="4027508"/>
          </a:xfrm>
          <a:prstGeom prst="rect">
            <a:avLst/>
          </a:prstGeom>
        </p:spPr>
      </p:pic>
      <p:sp>
        <p:nvSpPr>
          <p:cNvPr id="15" name="Remove Hello World"/>
          <p:cNvSpPr txBox="1">
            <a:spLocks/>
          </p:cNvSpPr>
          <p:nvPr/>
        </p:nvSpPr>
        <p:spPr>
          <a:xfrm>
            <a:off x="457200" y="2871216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Using the navigation on the left go to Posts.</a:t>
            </a:r>
            <a:endParaRPr lang="en-US" sz="2600" dirty="0"/>
          </a:p>
          <a:p>
            <a:r>
              <a:rPr lang="en-US" sz="2600" dirty="0" smtClean="0"/>
              <a:t>Start by deleting the Sample Post “Hello World”</a:t>
            </a:r>
          </a:p>
          <a:p>
            <a:r>
              <a:rPr lang="en-US" sz="2600" dirty="0" smtClean="0"/>
              <a:t>Click Add Post.</a:t>
            </a:r>
            <a:endParaRPr lang="en-US" sz="2600" dirty="0"/>
          </a:p>
        </p:txBody>
      </p:sp>
      <p:pic>
        <p:nvPicPr>
          <p:cNvPr id="9" name="Add content to page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08" y="1138680"/>
            <a:ext cx="8165592" cy="3806356"/>
          </a:xfrm>
          <a:prstGeom prst="rect">
            <a:avLst/>
          </a:prstGeom>
        </p:spPr>
      </p:pic>
      <p:sp>
        <p:nvSpPr>
          <p:cNvPr id="16" name="Edit Post Content"/>
          <p:cNvSpPr txBox="1">
            <a:spLocks/>
          </p:cNvSpPr>
          <p:nvPr/>
        </p:nvSpPr>
        <p:spPr>
          <a:xfrm>
            <a:off x="451335" y="2920215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As simple as a word processor</a:t>
            </a:r>
          </a:p>
          <a:p>
            <a:r>
              <a:rPr lang="en-US" sz="2600" b="1" dirty="0" smtClean="0"/>
              <a:t>Bold, </a:t>
            </a:r>
            <a:r>
              <a:rPr lang="en-US" sz="2600" u="sng" dirty="0" smtClean="0"/>
              <a:t>underline,</a:t>
            </a:r>
            <a:r>
              <a:rPr lang="en-US" sz="2600" dirty="0" smtClean="0"/>
              <a:t> </a:t>
            </a:r>
            <a:r>
              <a:rPr lang="en-US" sz="2600" i="1" dirty="0" smtClean="0"/>
              <a:t>italics,</a:t>
            </a:r>
            <a:r>
              <a:rPr lang="en-US" sz="2600" dirty="0" smtClean="0"/>
              <a:t> numbered and bullet lists are all easily available to name a few.</a:t>
            </a:r>
            <a:endParaRPr lang="en-US" sz="2600" b="1" u="sng" dirty="0"/>
          </a:p>
        </p:txBody>
      </p:sp>
      <p:pic>
        <p:nvPicPr>
          <p:cNvPr id="10" name="Add/Edit Page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2"/>
          <a:stretch/>
        </p:blipFill>
        <p:spPr>
          <a:xfrm>
            <a:off x="4044085" y="1138680"/>
            <a:ext cx="8147304" cy="4401044"/>
          </a:xfrm>
          <a:prstGeom prst="rect">
            <a:avLst/>
          </a:prstGeom>
        </p:spPr>
      </p:pic>
      <p:sp>
        <p:nvSpPr>
          <p:cNvPr id="12" name="View All Pages Text"/>
          <p:cNvSpPr txBox="1">
            <a:spLocks/>
          </p:cNvSpPr>
          <p:nvPr/>
        </p:nvSpPr>
        <p:spPr>
          <a:xfrm>
            <a:off x="457200" y="2875568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Using the navigation on the left go to Pages.</a:t>
            </a:r>
            <a:endParaRPr lang="en-US" sz="2600" dirty="0"/>
          </a:p>
          <a:p>
            <a:r>
              <a:rPr lang="en-US" sz="2600" dirty="0" smtClean="0"/>
              <a:t>Start by deleting the Sample Page</a:t>
            </a:r>
          </a:p>
          <a:p>
            <a:r>
              <a:rPr lang="en-US" sz="2600" dirty="0" smtClean="0"/>
              <a:t>Click Add Page.</a:t>
            </a:r>
            <a:endParaRPr lang="en-US" sz="2600" dirty="0"/>
          </a:p>
        </p:txBody>
      </p:sp>
      <p:pic>
        <p:nvPicPr>
          <p:cNvPr id="14" name="Dashbo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05" y="1088975"/>
            <a:ext cx="8165592" cy="4582161"/>
          </a:xfrm>
          <a:prstGeom prst="rect">
            <a:avLst/>
          </a:prstGeom>
        </p:spPr>
      </p:pic>
      <p:sp>
        <p:nvSpPr>
          <p:cNvPr id="4" name="Starting Text"/>
          <p:cNvSpPr>
            <a:spLocks noGrp="1"/>
          </p:cNvSpPr>
          <p:nvPr>
            <p:ph type="body" sz="half" idx="2"/>
          </p:nvPr>
        </p:nvSpPr>
        <p:spPr>
          <a:xfrm>
            <a:off x="457200" y="2967644"/>
            <a:ext cx="3200400" cy="3379124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By default WordPress has 5 areas to enter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Posts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Menu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Widgets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869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2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  <p:bldP spid="23" grpId="1"/>
      <p:bldP spid="19" grpId="0"/>
      <p:bldP spid="19" grpId="1"/>
      <p:bldP spid="17" grpId="0"/>
      <p:bldP spid="17" grpId="1"/>
      <p:bldP spid="11" grpId="0"/>
      <p:bldP spid="11" grpId="1"/>
      <p:bldP spid="15" grpId="0"/>
      <p:bldP spid="15" grpId="1"/>
      <p:bldP spid="16" grpId="0"/>
      <p:bldP spid="16" grpId="1"/>
      <p:bldP spid="12" grpId="0"/>
      <p:bldP spid="12" grpId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Categories and Tags</a:t>
            </a:r>
            <a:endParaRPr lang="en-US" sz="5400" i="1" dirty="0"/>
          </a:p>
        </p:txBody>
      </p:sp>
      <p:sp>
        <p:nvSpPr>
          <p:cNvPr id="9" name="All about tags"/>
          <p:cNvSpPr txBox="1">
            <a:spLocks/>
          </p:cNvSpPr>
          <p:nvPr/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Tags are not hierarchal, i.e. there are no subcategories.   A post about pizza from </a:t>
            </a:r>
            <a:r>
              <a:rPr lang="en-US" dirty="0" smtClean="0"/>
              <a:t>Sal’s </a:t>
            </a:r>
            <a:r>
              <a:rPr lang="en-US" dirty="0"/>
              <a:t>pizza shop, might be in the subcategory “Junk Food” and tagged “Pizza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Tags are not required.</a:t>
            </a:r>
            <a:endParaRPr lang="en-US" dirty="0"/>
          </a:p>
        </p:txBody>
      </p:sp>
      <p:pic>
        <p:nvPicPr>
          <p:cNvPr id="12" name="tag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43" y="594359"/>
            <a:ext cx="8138160" cy="5522102"/>
          </a:xfrm>
          <a:prstGeom prst="rect">
            <a:avLst/>
          </a:prstGeom>
        </p:spPr>
      </p:pic>
      <p:sp>
        <p:nvSpPr>
          <p:cNvPr id="8" name="All about categories"/>
          <p:cNvSpPr txBox="1">
            <a:spLocks/>
          </p:cNvSpPr>
          <p:nvPr/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Categories are hierarchal. A personal blog may contain categories like: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Hobbies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Junk Food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Fine Dining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Home cooked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Posts must belong to at least 1 category.</a:t>
            </a:r>
          </a:p>
        </p:txBody>
      </p:sp>
      <p:pic>
        <p:nvPicPr>
          <p:cNvPr id="11" name="Categorie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43666"/>
            <a:ext cx="8164065" cy="5861538"/>
          </a:xfrm>
        </p:spPr>
      </p:pic>
      <p:sp>
        <p:nvSpPr>
          <p:cNvPr id="4" name="quotes, tags and categories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“Categories allowed for a broad grouping of post topics”</a:t>
            </a:r>
          </a:p>
          <a:p>
            <a:r>
              <a:rPr lang="en-US" dirty="0" smtClean="0"/>
              <a:t>“Tags are similar to categories, but they are generally used to describe your post in more detail.”</a:t>
            </a:r>
          </a:p>
          <a:p>
            <a:pPr algn="r"/>
            <a:r>
              <a:rPr lang="en-US" dirty="0" smtClean="0"/>
              <a:t>-WordPress.com</a:t>
            </a:r>
          </a:p>
          <a:p>
            <a:endParaRPr lang="en-US" dirty="0"/>
          </a:p>
        </p:txBody>
      </p:sp>
      <p:pic>
        <p:nvPicPr>
          <p:cNvPr id="10" name="Naviga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04" y="0"/>
            <a:ext cx="4614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1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8" grpId="1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Menus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WordPress By Default automatically displays all your pages in the primary menu. (Assuming the theme you chose has a primary menu defined.)</a:t>
            </a:r>
          </a:p>
          <a:p>
            <a:r>
              <a:rPr lang="en-US" dirty="0" smtClean="0"/>
              <a:t>Go to the menu manager to add/edit/delete menus and menu items.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2136" y="-11200"/>
            <a:ext cx="4067919" cy="6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7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Menu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Select </a:t>
            </a:r>
            <a:r>
              <a:rPr lang="en-US" sz="2400" b="1" dirty="0"/>
              <a:t>Create a new menu</a:t>
            </a:r>
            <a:r>
              <a:rPr lang="en-US" sz="2400" dirty="0"/>
              <a:t> at the top of the page</a:t>
            </a:r>
          </a:p>
          <a:p>
            <a:r>
              <a:rPr lang="en-US" sz="2400" dirty="0"/>
              <a:t>Enter a name for your new menu in the Menu Name box</a:t>
            </a:r>
          </a:p>
          <a:p>
            <a:r>
              <a:rPr lang="en-US" sz="2400" dirty="0"/>
              <a:t>Click the </a:t>
            </a:r>
            <a:r>
              <a:rPr lang="en-US" sz="2400" b="1" dirty="0"/>
              <a:t>Create Menu</a:t>
            </a:r>
            <a:r>
              <a:rPr lang="en-US" sz="2400" dirty="0"/>
              <a:t> button.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53" y="1903227"/>
            <a:ext cx="8147304" cy="3005345"/>
          </a:xfrm>
        </p:spPr>
      </p:pic>
    </p:spTree>
    <p:extLst>
      <p:ext uri="{BB962C8B-B14F-4D97-AF65-F5344CB8AC3E}">
        <p14:creationId xmlns:p14="http://schemas.microsoft.com/office/powerpoint/2010/main" val="40801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57025"/>
            <a:ext cx="3200400" cy="2286000"/>
          </a:xfrm>
        </p:spPr>
        <p:txBody>
          <a:bodyPr/>
          <a:lstStyle/>
          <a:p>
            <a:r>
              <a:rPr lang="en-US" dirty="0" smtClean="0"/>
              <a:t>Adding a New Menu Item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74696"/>
            <a:ext cx="3200400" cy="3379124"/>
          </a:xfrm>
        </p:spPr>
        <p:txBody>
          <a:bodyPr>
            <a:noAutofit/>
          </a:bodyPr>
          <a:lstStyle/>
          <a:p>
            <a:r>
              <a:rPr lang="en-US" sz="1800" dirty="0"/>
              <a:t>Locate the pane entitled </a:t>
            </a:r>
            <a:r>
              <a:rPr lang="en-US" sz="1800" b="1" dirty="0"/>
              <a:t>Pages</a:t>
            </a:r>
            <a:r>
              <a:rPr lang="en-US" sz="1800" dirty="0"/>
              <a:t>.</a:t>
            </a:r>
          </a:p>
          <a:p>
            <a:r>
              <a:rPr lang="en-US" sz="1800" dirty="0"/>
              <a:t>Within this pane, select the </a:t>
            </a:r>
            <a:r>
              <a:rPr lang="en-US" sz="1800" i="1" dirty="0"/>
              <a:t>View All</a:t>
            </a:r>
            <a:r>
              <a:rPr lang="en-US" sz="1800" dirty="0"/>
              <a:t> link to bring up a list of all the currently published Pages on your site.</a:t>
            </a:r>
          </a:p>
          <a:p>
            <a:r>
              <a:rPr lang="en-US" sz="1800" dirty="0"/>
              <a:t>Select the Pages that you want to add by clicking the checkbox next to each Page's title.</a:t>
            </a:r>
          </a:p>
          <a:p>
            <a:r>
              <a:rPr lang="en-US" sz="1800" dirty="0"/>
              <a:t>Click the </a:t>
            </a:r>
            <a:r>
              <a:rPr lang="en-US" sz="1800" b="1" dirty="0"/>
              <a:t>Add to Menu</a:t>
            </a:r>
            <a:r>
              <a:rPr lang="en-US" sz="1800" dirty="0"/>
              <a:t> button located at the bottom of this pane to add your selection(s) to the menu that you created in the previous step.</a:t>
            </a:r>
          </a:p>
          <a:p>
            <a:r>
              <a:rPr lang="en-US" sz="1800" dirty="0"/>
              <a:t>Click the </a:t>
            </a:r>
            <a:r>
              <a:rPr lang="en-US" sz="1800" b="1" dirty="0"/>
              <a:t>Save Menu</a:t>
            </a:r>
            <a:r>
              <a:rPr lang="en-US" sz="1800" dirty="0"/>
              <a:t> button once you've added all the menu items you want.</a:t>
            </a:r>
          </a:p>
          <a:p>
            <a:r>
              <a:rPr lang="en-US" sz="1800" dirty="0"/>
              <a:t>Your custom menu has now been saved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77" y="0"/>
            <a:ext cx="3971948" cy="6829466"/>
          </a:xfrm>
        </p:spPr>
      </p:pic>
    </p:spTree>
    <p:extLst>
      <p:ext uri="{BB962C8B-B14F-4D97-AF65-F5344CB8AC3E}">
        <p14:creationId xmlns:p14="http://schemas.microsoft.com/office/powerpoint/2010/main" val="43258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879"/>
            <a:ext cx="3200400" cy="2286000"/>
          </a:xfrm>
        </p:spPr>
        <p:txBody>
          <a:bodyPr/>
          <a:lstStyle/>
          <a:p>
            <a:r>
              <a:rPr lang="en-US" dirty="0"/>
              <a:t>Deleting a Menu Item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789600"/>
            <a:ext cx="3200400" cy="3379124"/>
          </a:xfrm>
        </p:spPr>
        <p:txBody>
          <a:bodyPr>
            <a:noAutofit/>
          </a:bodyPr>
          <a:lstStyle/>
          <a:p>
            <a:r>
              <a:rPr lang="en-US" sz="2000" dirty="0"/>
              <a:t>Locate the menu item that you want to remove in the menu editor window</a:t>
            </a:r>
          </a:p>
          <a:p>
            <a:r>
              <a:rPr lang="en-US" sz="2000" dirty="0"/>
              <a:t>Click on the arrow icon in the top right-hand corner of the menu item/box to expand it.</a:t>
            </a:r>
          </a:p>
          <a:p>
            <a:r>
              <a:rPr lang="en-US" sz="2000" dirty="0"/>
              <a:t>Click on the </a:t>
            </a:r>
            <a:r>
              <a:rPr lang="en-US" sz="2000" i="1" dirty="0"/>
              <a:t>Remove</a:t>
            </a:r>
            <a:r>
              <a:rPr lang="en-US" sz="2000" dirty="0"/>
              <a:t> link. The menu item/box will be immediately removed.</a:t>
            </a:r>
          </a:p>
          <a:p>
            <a:r>
              <a:rPr lang="en-US" sz="2000" dirty="0"/>
              <a:t>Click the </a:t>
            </a:r>
            <a:r>
              <a:rPr lang="en-US" sz="2000" b="1" dirty="0"/>
              <a:t>Save Menu</a:t>
            </a:r>
            <a:r>
              <a:rPr lang="en-US" sz="2000" dirty="0"/>
              <a:t> button to save your changes.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66" y="1322962"/>
            <a:ext cx="8143700" cy="4486940"/>
          </a:xfrm>
        </p:spPr>
      </p:pic>
    </p:spTree>
    <p:extLst>
      <p:ext uri="{BB962C8B-B14F-4D97-AF65-F5344CB8AC3E}">
        <p14:creationId xmlns:p14="http://schemas.microsoft.com/office/powerpoint/2010/main" val="19633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Add, Arrange, and Remove</a:t>
            </a:r>
            <a:r>
              <a:rPr lang="en-US" sz="2400" dirty="0" smtClean="0"/>
              <a:t> custom content in available sidebars.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35" y="-1"/>
            <a:ext cx="4067919" cy="689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&amp; Arrange Widgets with Drag &amp; Drop.</a:t>
            </a:r>
            <a:endParaRPr lang="en-US" sz="2400" i="1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To add a widget, drag the widget from the </a:t>
            </a:r>
            <a:r>
              <a:rPr lang="en-US" sz="2000" b="1" dirty="0"/>
              <a:t>Available Widgets</a:t>
            </a:r>
            <a:r>
              <a:rPr lang="en-US" sz="2000" dirty="0"/>
              <a:t> or </a:t>
            </a:r>
            <a:r>
              <a:rPr lang="en-US" sz="2000" b="1" dirty="0"/>
              <a:t>Inactive Widgets</a:t>
            </a:r>
            <a:r>
              <a:rPr lang="en-US" sz="2000" dirty="0"/>
              <a:t> area on the left into the Sidebar area on the right. When you see a dashed line appear, you can drop the widget into place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You can also click on an </a:t>
            </a:r>
            <a:r>
              <a:rPr lang="en-US" sz="2000" b="1" dirty="0" smtClean="0"/>
              <a:t>Available Widget </a:t>
            </a:r>
            <a:r>
              <a:rPr lang="en-US" sz="2000" dirty="0" smtClean="0"/>
              <a:t>to choose which sidebar area you would like to assign it.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" b="32432"/>
          <a:stretch/>
        </p:blipFill>
        <p:spPr>
          <a:xfrm>
            <a:off x="4048481" y="1690577"/>
            <a:ext cx="8143519" cy="3413051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Change </a:t>
            </a:r>
            <a:r>
              <a:rPr lang="en-US" sz="2000" dirty="0"/>
              <a:t>the order of the widgets by dragging and dropping them around in the </a:t>
            </a:r>
            <a:r>
              <a:rPr lang="en-US" sz="2000" dirty="0" smtClean="0"/>
              <a:t>sidebar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94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Widget Options</a:t>
            </a:r>
            <a:endParaRPr lang="en-US" sz="2400" i="1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Expand each widget to configure its options and delete the widget.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66" y="594359"/>
            <a:ext cx="6817643" cy="4721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67" y="594359"/>
            <a:ext cx="6817643" cy="29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39" y="81927"/>
            <a:ext cx="7459324" cy="3821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51257"/>
          </a:xfrm>
        </p:spPr>
        <p:txBody>
          <a:bodyPr>
            <a:noAutofit/>
          </a:bodyPr>
          <a:lstStyle/>
          <a:p>
            <a:r>
              <a:rPr lang="en-US" sz="5400" dirty="0" smtClean="0"/>
              <a:t>Get a Domain</a:t>
            </a:r>
            <a:endParaRPr lang="en-US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55" y="1737359"/>
            <a:ext cx="7371270" cy="417898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63" y="3064518"/>
            <a:ext cx="6492875" cy="397649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13279"/>
            <a:ext cx="3200400" cy="4210069"/>
          </a:xfrm>
          <a:noFill/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Find &amp; Register a domain: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5"/>
              </a:rPr>
              <a:t>g</a:t>
            </a:r>
            <a:r>
              <a:rPr lang="en-US" sz="2400" dirty="0" smtClean="0">
                <a:solidFill>
                  <a:schemeClr val="bg1"/>
                </a:solidFill>
                <a:hlinkClick r:id="rId5"/>
              </a:rPr>
              <a:t>odaddy.com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hlinkClick r:id="rId6"/>
              </a:rPr>
              <a:t>domains.google.com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noFill/>
                <a:hlinkClick r:id="rId7"/>
              </a:rPr>
              <a:t>www.hover.com</a:t>
            </a:r>
            <a:endParaRPr lang="en-US" sz="2400" dirty="0" smtClean="0">
              <a:noFill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noFill/>
                <a:hlinkClick r:id="rId8"/>
              </a:rPr>
              <a:t>Siteground.com</a:t>
            </a:r>
            <a:endParaRPr lang="en-US" sz="2400" dirty="0" smtClean="0">
              <a:noFill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Many, many more</a:t>
            </a:r>
            <a:endParaRPr lang="en-US" sz="24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753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how do I…</a:t>
            </a:r>
            <a:br>
              <a:rPr lang="en-US" dirty="0" smtClean="0"/>
            </a:br>
            <a:r>
              <a:rPr lang="en-US" dirty="0" smtClean="0"/>
              <a:t>//Do Something</a:t>
            </a:r>
            <a:br>
              <a:rPr lang="en-US" dirty="0" smtClean="0"/>
            </a:br>
            <a:r>
              <a:rPr lang="en-US" dirty="0" smtClean="0"/>
              <a:t>…Install a Plugin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Plugins extend WordPress, like an app extends your mobile </a:t>
            </a:r>
            <a:r>
              <a:rPr lang="en-US" sz="2400" dirty="0" smtClean="0"/>
              <a:t>device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sz="4000" dirty="0" smtClean="0"/>
              <a:t>WordPress Has </a:t>
            </a:r>
            <a:r>
              <a:rPr lang="en-US" sz="4000" cap="all" dirty="0" smtClean="0"/>
              <a:t>33,721 </a:t>
            </a:r>
            <a:r>
              <a:rPr lang="en-US" sz="4000" dirty="0" smtClean="0"/>
              <a:t>Plugins</a:t>
            </a:r>
            <a:endParaRPr lang="en-US" sz="4000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184" y="1449602"/>
            <a:ext cx="7932035" cy="40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Plugin to RULE them ALL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/>
              <a:t>of the features a new WordPress site needs is available through 1 plugin.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sz="4400" dirty="0" smtClean="0"/>
              <a:t>Behold: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57" y="2926080"/>
            <a:ext cx="58007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 dirty="0" smtClean="0"/>
              <a:t>All the things Jetpack can do!</a:t>
            </a:r>
            <a:endParaRPr lang="en-US" sz="2400" i="1" dirty="0"/>
          </a:p>
        </p:txBody>
      </p:sp>
      <p:pic>
        <p:nvPicPr>
          <p:cNvPr id="5" name="Backgroun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2687"/>
            <a:ext cx="12192000" cy="5184226"/>
          </a:xfrm>
          <a:prstGeom prst="rect">
            <a:avLst/>
          </a:prstGeom>
        </p:spPr>
      </p:pic>
      <p:pic>
        <p:nvPicPr>
          <p:cNvPr id="6" name="Site Verification tool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354" y="4276359"/>
            <a:ext cx="2300525" cy="661401"/>
          </a:xfrm>
          <a:prstGeom prst="rect">
            <a:avLst/>
          </a:prstGeom>
        </p:spPr>
      </p:pic>
      <p:pic>
        <p:nvPicPr>
          <p:cNvPr id="7" name="Monito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5248"/>
            <a:ext cx="2304288" cy="639103"/>
          </a:xfrm>
          <a:prstGeom prst="rect">
            <a:avLst/>
          </a:prstGeom>
        </p:spPr>
      </p:pic>
      <p:pic>
        <p:nvPicPr>
          <p:cNvPr id="8" name="Related Post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068" y="4264191"/>
            <a:ext cx="2304288" cy="663356"/>
          </a:xfrm>
          <a:prstGeom prst="rect">
            <a:avLst/>
          </a:prstGeom>
        </p:spPr>
      </p:pic>
      <p:pic>
        <p:nvPicPr>
          <p:cNvPr id="9" name="Google Profi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234" y="1989176"/>
            <a:ext cx="2304288" cy="650961"/>
          </a:xfrm>
          <a:prstGeom prst="rect">
            <a:avLst/>
          </a:prstGeom>
        </p:spPr>
      </p:pic>
      <p:pic>
        <p:nvPicPr>
          <p:cNvPr id="10" name="Photo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843" y="3519907"/>
            <a:ext cx="2304288" cy="626859"/>
          </a:xfrm>
          <a:prstGeom prst="rect">
            <a:avLst/>
          </a:prstGeom>
        </p:spPr>
      </p:pic>
      <p:pic>
        <p:nvPicPr>
          <p:cNvPr id="11" name="Widget Visibility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4" y="5779804"/>
            <a:ext cx="2304288" cy="639440"/>
          </a:xfrm>
          <a:prstGeom prst="rect">
            <a:avLst/>
          </a:prstGeom>
        </p:spPr>
      </p:pic>
      <p:pic>
        <p:nvPicPr>
          <p:cNvPr id="12" name="WordPress.com Stat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855" y="5746369"/>
            <a:ext cx="2304288" cy="651833"/>
          </a:xfrm>
          <a:prstGeom prst="rect">
            <a:avLst/>
          </a:prstGeom>
        </p:spPr>
      </p:pic>
      <p:pic>
        <p:nvPicPr>
          <p:cNvPr id="13" name="Publisiz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1" y="4269725"/>
            <a:ext cx="2304288" cy="659201"/>
          </a:xfrm>
          <a:prstGeom prst="rect">
            <a:avLst/>
          </a:prstGeom>
        </p:spPr>
      </p:pic>
      <p:pic>
        <p:nvPicPr>
          <p:cNvPr id="14" name="Likes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110" y="2769511"/>
            <a:ext cx="2304288" cy="661870"/>
          </a:xfrm>
          <a:prstGeom prst="rect">
            <a:avLst/>
          </a:prstGeom>
        </p:spPr>
      </p:pic>
      <p:pic>
        <p:nvPicPr>
          <p:cNvPr id="15" name="Shari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2051" y="4258213"/>
            <a:ext cx="2304288" cy="664246"/>
          </a:xfrm>
          <a:prstGeom prst="rect">
            <a:avLst/>
          </a:prstGeom>
        </p:spPr>
      </p:pic>
      <p:pic>
        <p:nvPicPr>
          <p:cNvPr id="16" name="Vaultpres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6466" y="5020113"/>
            <a:ext cx="2354352" cy="616476"/>
          </a:xfrm>
          <a:prstGeom prst="rect">
            <a:avLst/>
          </a:prstGeom>
        </p:spPr>
      </p:pic>
      <p:pic>
        <p:nvPicPr>
          <p:cNvPr id="17" name="Spelling and gramma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7" y="5003161"/>
            <a:ext cx="2304288" cy="637845"/>
          </a:xfrm>
          <a:prstGeom prst="rect">
            <a:avLst/>
          </a:prstGeom>
        </p:spPr>
      </p:pic>
      <p:pic>
        <p:nvPicPr>
          <p:cNvPr id="18" name="Tiled Gallerie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7952" y="5028310"/>
            <a:ext cx="2304288" cy="609114"/>
          </a:xfrm>
          <a:prstGeom prst="rect">
            <a:avLst/>
          </a:prstGeom>
        </p:spPr>
      </p:pic>
      <p:pic>
        <p:nvPicPr>
          <p:cNvPr id="19" name="WP.me shortlink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95265" y="5737624"/>
            <a:ext cx="2304288" cy="670651"/>
          </a:xfrm>
          <a:prstGeom prst="rect">
            <a:avLst/>
          </a:prstGeom>
        </p:spPr>
      </p:pic>
      <p:pic>
        <p:nvPicPr>
          <p:cNvPr id="20" name="Contact Form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8527" y="1258582"/>
            <a:ext cx="2304288" cy="6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9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09453 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7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09388 -1.85185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9414 -0.0016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-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09492 0.0013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6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4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Contact Forms | Reach out and touch somebody…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Jetpack Contact 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/>
              <a:t>Gravityforms</a:t>
            </a:r>
            <a:endParaRPr lang="en-US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/>
              <a:t>Ninjaforms</a:t>
            </a:r>
            <a:endParaRPr lang="en-US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Many </a:t>
            </a:r>
            <a:r>
              <a:rPr lang="en-US" sz="2200" dirty="0" err="1" smtClean="0"/>
              <a:t>Many</a:t>
            </a:r>
            <a:r>
              <a:rPr lang="en-US" sz="2200" dirty="0" smtClean="0"/>
              <a:t> More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Jetpack includes a contact form.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Button to Add form above the editor on Add/Edit Post/Page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Multiple field types to choose from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Drag and Drop to reorder form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Gravity Forms and </a:t>
            </a:r>
            <a:r>
              <a:rPr lang="en-US" sz="2400" dirty="0" err="1" smtClean="0"/>
              <a:t>NinjaForms</a:t>
            </a:r>
            <a:r>
              <a:rPr lang="en-US" sz="2400" dirty="0" smtClean="0"/>
              <a:t> are very similar plugins with different pricing models.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Button to Add form above the editor on Add/Edit Post/Page</a:t>
            </a: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Build complex workflows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Conditional Logic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Drag and Drop to reorder form fields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Integrate with payment systems, CRMs, and many other 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party services.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98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200400" cy="11941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SEO Tips</a:t>
            </a:r>
            <a:endParaRPr lang="en-US" sz="5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88460"/>
            <a:ext cx="3200400" cy="4516744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Site Title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Site Description/Tagline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Permalinks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SSL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Rich Snippets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Social Media Sharing/Publishing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Keyword Research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Relevant Content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SEO Plugin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 few well rounded SEO Plugins:</a:t>
            </a:r>
          </a:p>
          <a:p>
            <a:pPr lvl="1"/>
            <a:r>
              <a:rPr lang="en-US" sz="2400" dirty="0" smtClean="0"/>
              <a:t>WordPress SEO</a:t>
            </a:r>
          </a:p>
          <a:p>
            <a:pPr lvl="1"/>
            <a:r>
              <a:rPr lang="en-US" sz="2400" dirty="0" smtClean="0"/>
              <a:t>All in One SEO Pack</a:t>
            </a:r>
          </a:p>
          <a:p>
            <a:pPr lvl="1"/>
            <a:r>
              <a:rPr lang="en-US" sz="2400" dirty="0" smtClean="0"/>
              <a:t>SEO Ultimate</a:t>
            </a:r>
            <a:endParaRPr lang="en-US" sz="2400" dirty="0"/>
          </a:p>
          <a:p>
            <a:r>
              <a:rPr lang="en-US" sz="2800" dirty="0" smtClean="0"/>
              <a:t>WordPress SEO Premium</a:t>
            </a:r>
          </a:p>
          <a:p>
            <a:pPr lvl="1"/>
            <a:r>
              <a:rPr lang="en-US" sz="2400" dirty="0" smtClean="0"/>
              <a:t>Integration with Google Webmaster Tools</a:t>
            </a:r>
          </a:p>
          <a:p>
            <a:pPr lvl="1"/>
            <a:r>
              <a:rPr lang="en-US" sz="2400" dirty="0" smtClean="0"/>
              <a:t>Redirect Manager</a:t>
            </a:r>
          </a:p>
          <a:p>
            <a:pPr lvl="1"/>
            <a:r>
              <a:rPr lang="en-US" sz="2400" dirty="0" smtClean="0"/>
              <a:t>Video Tutorials for the entire plugin</a:t>
            </a:r>
          </a:p>
          <a:p>
            <a:r>
              <a:rPr lang="en-US" sz="2800" dirty="0"/>
              <a:t>WordPress Social Sharing </a:t>
            </a:r>
            <a:r>
              <a:rPr lang="en-US" sz="2800" dirty="0" smtClean="0"/>
              <a:t>Optimization (WPSSO)</a:t>
            </a:r>
          </a:p>
          <a:p>
            <a:pPr lvl="1"/>
            <a:r>
              <a:rPr lang="en-US" sz="2400" dirty="0" smtClean="0"/>
              <a:t>Could be a game changer?</a:t>
            </a:r>
          </a:p>
          <a:p>
            <a:r>
              <a:rPr lang="en-US" sz="2800" dirty="0" smtClean="0"/>
              <a:t>Google Authorship?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96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557170"/>
          </a:xfrm>
        </p:spPr>
        <p:txBody>
          <a:bodyPr>
            <a:normAutofit/>
          </a:bodyPr>
          <a:lstStyle/>
          <a:p>
            <a:r>
              <a:rPr lang="en-US" dirty="0" smtClean="0"/>
              <a:t>Securing WordPress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51529"/>
            <a:ext cx="3200400" cy="4153675"/>
          </a:xfrm>
        </p:spPr>
        <p:txBody>
          <a:bodyPr>
            <a:noAutofit/>
          </a:bodyPr>
          <a:lstStyle/>
          <a:p>
            <a:r>
              <a:rPr lang="en-US" sz="2000" dirty="0" smtClean="0"/>
              <a:t>Don’t Use the Username “Admin”.</a:t>
            </a:r>
          </a:p>
          <a:p>
            <a:r>
              <a:rPr lang="en-US" sz="2000" dirty="0" smtClean="0"/>
              <a:t>Use a separate account for managing your site and writing content.</a:t>
            </a:r>
          </a:p>
          <a:p>
            <a:r>
              <a:rPr lang="en-US" sz="2000" dirty="0" smtClean="0"/>
              <a:t>Scheduled Offsite Backups</a:t>
            </a:r>
          </a:p>
          <a:p>
            <a:r>
              <a:rPr lang="en-US" sz="2000" dirty="0" smtClean="0"/>
              <a:t>Keep WordPress and all plugins and themes up to date.</a:t>
            </a:r>
          </a:p>
          <a:p>
            <a:r>
              <a:rPr lang="en-US" sz="2000" dirty="0" smtClean="0"/>
              <a:t>SSL Encryption</a:t>
            </a:r>
          </a:p>
          <a:p>
            <a:r>
              <a:rPr lang="en-US" sz="2000" dirty="0" smtClean="0"/>
              <a:t>Use a plugin for Advanced Security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641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Great Security Plugins:</a:t>
            </a:r>
          </a:p>
          <a:p>
            <a:pPr lvl="1"/>
            <a:r>
              <a:rPr lang="en-US" sz="2400" dirty="0" err="1" smtClean="0"/>
              <a:t>iThemes</a:t>
            </a:r>
            <a:r>
              <a:rPr lang="en-US" sz="2400" dirty="0" smtClean="0"/>
              <a:t> Security (formerly Better WP Security)</a:t>
            </a:r>
          </a:p>
          <a:p>
            <a:pPr lvl="1"/>
            <a:r>
              <a:rPr lang="en-US" sz="2400" dirty="0" err="1"/>
              <a:t>Sucuri</a:t>
            </a:r>
            <a:r>
              <a:rPr lang="en-US" sz="2400" dirty="0"/>
              <a:t> Security - Auditing, Malware Scanner and </a:t>
            </a:r>
            <a:r>
              <a:rPr lang="en-US" sz="2400" dirty="0" smtClean="0"/>
              <a:t>Hardening</a:t>
            </a:r>
          </a:p>
          <a:p>
            <a:pPr lvl="1"/>
            <a:r>
              <a:rPr lang="en-US" sz="2400" dirty="0" err="1" smtClean="0"/>
              <a:t>WordFence</a:t>
            </a:r>
            <a:r>
              <a:rPr lang="en-US" sz="2400" dirty="0" smtClean="0"/>
              <a:t> Security</a:t>
            </a:r>
          </a:p>
          <a:p>
            <a:pPr lvl="1"/>
            <a:r>
              <a:rPr lang="en-US" sz="2400" dirty="0" err="1" smtClean="0"/>
              <a:t>BulletProof</a:t>
            </a:r>
            <a:r>
              <a:rPr lang="en-US" sz="2400" dirty="0" smtClean="0"/>
              <a:t> </a:t>
            </a:r>
            <a:r>
              <a:rPr lang="en-US" sz="2400" dirty="0" smtClean="0"/>
              <a:t>Security</a:t>
            </a:r>
            <a:endParaRPr lang="en-US" sz="2400" dirty="0"/>
          </a:p>
          <a:p>
            <a:r>
              <a:rPr lang="en-US" sz="2400" dirty="0" smtClean="0"/>
              <a:t>Great Backup plugins:</a:t>
            </a:r>
            <a:endParaRPr lang="en-US" sz="2400" dirty="0"/>
          </a:p>
          <a:p>
            <a:pPr lvl="1"/>
            <a:r>
              <a:rPr lang="en-US" sz="2400" dirty="0" smtClean="0"/>
              <a:t>Backup </a:t>
            </a:r>
            <a:r>
              <a:rPr lang="en-US" sz="2400" dirty="0" smtClean="0"/>
              <a:t>Buddy</a:t>
            </a:r>
          </a:p>
          <a:p>
            <a:pPr lvl="1"/>
            <a:r>
              <a:rPr lang="en-US" sz="2400" dirty="0" err="1" smtClean="0"/>
              <a:t>VaultPress</a:t>
            </a:r>
            <a:endParaRPr lang="en-US" sz="2400" dirty="0"/>
          </a:p>
          <a:p>
            <a:pPr marL="201168" lvl="1" indent="0">
              <a:buNone/>
            </a:pPr>
            <a:r>
              <a:rPr lang="en-US" sz="2400" i="1" dirty="0" smtClean="0"/>
              <a:t>I have not included a free plugin here as I have yet to find one that I like that offers FULL site backups.</a:t>
            </a:r>
          </a:p>
          <a:p>
            <a:pPr marL="201168" lvl="1" indent="0">
              <a:buNone/>
            </a:pPr>
            <a:endParaRPr lang="en-US" sz="2400" i="1" dirty="0"/>
          </a:p>
          <a:p>
            <a:pPr marL="201168" lvl="1" indent="0">
              <a:buNone/>
            </a:pPr>
            <a:r>
              <a:rPr lang="en-US" sz="2400" i="1" dirty="0" smtClean="0"/>
              <a:t>Most Managed hosts offer nightly &amp; 1 click backups without the need of a plugin.</a:t>
            </a:r>
          </a:p>
        </p:txBody>
      </p:sp>
    </p:spTree>
    <p:extLst>
      <p:ext uri="{BB962C8B-B14F-4D97-AF65-F5344CB8AC3E}">
        <p14:creationId xmlns:p14="http://schemas.microsoft.com/office/powerpoint/2010/main" val="9934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Selling </a:t>
            </a:r>
            <a:r>
              <a:rPr lang="en-US" dirty="0" smtClean="0"/>
              <a:t>Stuff -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WordPress &amp; </a:t>
            </a:r>
            <a:r>
              <a:rPr lang="en-US" dirty="0" err="1" smtClean="0"/>
              <a:t>eCommerce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WordPress has a few hundred </a:t>
            </a:r>
            <a:r>
              <a:rPr lang="en-US" sz="2200" dirty="0" err="1" smtClean="0"/>
              <a:t>eCommerce</a:t>
            </a:r>
            <a:r>
              <a:rPr lang="en-US" sz="2200" dirty="0" smtClean="0"/>
              <a:t> Plugins which provide a wide range of options to sell your product, whatever that may be.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 few Great </a:t>
            </a:r>
            <a:r>
              <a:rPr lang="en-US" sz="3600" dirty="0" err="1" smtClean="0"/>
              <a:t>eCommerce</a:t>
            </a:r>
            <a:r>
              <a:rPr lang="en-US" sz="3600" dirty="0" smtClean="0"/>
              <a:t> Plugins:</a:t>
            </a:r>
          </a:p>
          <a:p>
            <a:pPr lvl="1"/>
            <a:r>
              <a:rPr lang="en-US" sz="3200" dirty="0" err="1" smtClean="0"/>
              <a:t>iThemes</a:t>
            </a:r>
            <a:r>
              <a:rPr lang="en-US" sz="3200" dirty="0" smtClean="0"/>
              <a:t> Exchange</a:t>
            </a:r>
          </a:p>
          <a:p>
            <a:pPr lvl="1"/>
            <a:r>
              <a:rPr lang="en-US" sz="3200" dirty="0" smtClean="0"/>
              <a:t>WP-Ecommerce</a:t>
            </a:r>
          </a:p>
          <a:p>
            <a:pPr lvl="1"/>
            <a:r>
              <a:rPr lang="en-US" sz="3200" dirty="0" err="1" smtClean="0"/>
              <a:t>WooCommerce</a:t>
            </a:r>
            <a:endParaRPr lang="en-US" sz="3200" dirty="0" smtClean="0"/>
          </a:p>
          <a:p>
            <a:pPr lvl="1"/>
            <a:r>
              <a:rPr lang="en-US" sz="3200" dirty="0" smtClean="0"/>
              <a:t>Easy Digital Downloads</a:t>
            </a:r>
          </a:p>
          <a:p>
            <a:pPr lvl="1"/>
            <a:r>
              <a:rPr lang="en-US" sz="3200" dirty="0" smtClean="0"/>
              <a:t>Gravity Forms</a:t>
            </a:r>
            <a:endParaRPr lang="en-US" sz="32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838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Post Types, Taxonomies, and </a:t>
            </a:r>
            <a:r>
              <a:rPr lang="en-US" dirty="0" err="1" smtClean="0"/>
              <a:t>Shortcodes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Oh my!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649071"/>
            <a:ext cx="3200400" cy="36561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is a Post Type?</a:t>
            </a:r>
          </a:p>
          <a:p>
            <a:r>
              <a:rPr lang="en-US" sz="2400" i="1" dirty="0" smtClean="0"/>
              <a:t>A post type is how WordPress Stores many different types of content.</a:t>
            </a:r>
          </a:p>
          <a:p>
            <a:r>
              <a:rPr lang="en-US" sz="2400" dirty="0" smtClean="0"/>
              <a:t>What is a Taxonomy?</a:t>
            </a:r>
          </a:p>
          <a:p>
            <a:r>
              <a:rPr lang="en-US" sz="2400" i="1" dirty="0" smtClean="0"/>
              <a:t>A </a:t>
            </a:r>
            <a:r>
              <a:rPr lang="en-US" sz="2400" i="1" dirty="0"/>
              <a:t>taxonomy is a way to group things together.</a:t>
            </a:r>
            <a:endParaRPr lang="en-US" sz="2400" i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322729"/>
            <a:ext cx="6492240" cy="6185647"/>
          </a:xfrm>
        </p:spPr>
        <p:txBody>
          <a:bodyPr>
            <a:noAutofit/>
          </a:bodyPr>
          <a:lstStyle/>
          <a:p>
            <a:r>
              <a:rPr lang="en-US" dirty="0" err="1" smtClean="0"/>
              <a:t>Shortcodes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“A </a:t>
            </a:r>
            <a:r>
              <a:rPr lang="en-US" dirty="0" err="1"/>
              <a:t>shortcode</a:t>
            </a:r>
            <a:r>
              <a:rPr lang="en-US" dirty="0"/>
              <a:t> is a WordPress-specific code that lets you do nifty things with very little effort</a:t>
            </a:r>
            <a:r>
              <a:rPr lang="en-US" dirty="0" smtClean="0"/>
              <a:t>.”  </a:t>
            </a:r>
            <a:r>
              <a:rPr lang="en-US" sz="1400" i="1" dirty="0" smtClean="0"/>
              <a:t>-From WordPress.com</a:t>
            </a:r>
          </a:p>
          <a:p>
            <a:pPr lvl="1"/>
            <a:r>
              <a:rPr lang="en-US" dirty="0" smtClean="0"/>
              <a:t>To insert a gallery of images in your post you would type [gallery] in the editor. (Include the brackets.)</a:t>
            </a:r>
          </a:p>
          <a:p>
            <a:r>
              <a:rPr lang="en-US" dirty="0" smtClean="0"/>
              <a:t>Built </a:t>
            </a:r>
            <a:r>
              <a:rPr lang="en-US" dirty="0"/>
              <a:t>in Post Types:</a:t>
            </a:r>
          </a:p>
          <a:p>
            <a:pPr lvl="1"/>
            <a:r>
              <a:rPr lang="en-US" dirty="0"/>
              <a:t>Posts</a:t>
            </a:r>
          </a:p>
          <a:p>
            <a:pPr lvl="1"/>
            <a:r>
              <a:rPr lang="en-US" dirty="0"/>
              <a:t>Pages</a:t>
            </a:r>
          </a:p>
          <a:p>
            <a:pPr lvl="1"/>
            <a:r>
              <a:rPr lang="en-US" dirty="0"/>
              <a:t>Media (Attachments)</a:t>
            </a:r>
          </a:p>
          <a:p>
            <a:r>
              <a:rPr lang="en-US" dirty="0" smtClean="0"/>
              <a:t>Custom Post Types:</a:t>
            </a:r>
          </a:p>
          <a:p>
            <a:pPr lvl="1"/>
            <a:r>
              <a:rPr lang="en-US" dirty="0" smtClean="0"/>
              <a:t>Custom Post Types are the way plugins can create a store different types of content not built into WordPress by default.</a:t>
            </a:r>
          </a:p>
          <a:p>
            <a:r>
              <a:rPr lang="en-US" dirty="0"/>
              <a:t>Built in </a:t>
            </a:r>
            <a:r>
              <a:rPr lang="en-US" dirty="0" smtClean="0"/>
              <a:t>Taxonomies:</a:t>
            </a:r>
            <a:endParaRPr lang="en-US" dirty="0"/>
          </a:p>
          <a:p>
            <a:pPr lvl="1"/>
            <a:r>
              <a:rPr lang="en-US" dirty="0" smtClean="0"/>
              <a:t>Categories</a:t>
            </a:r>
            <a:endParaRPr lang="en-US" dirty="0"/>
          </a:p>
          <a:p>
            <a:pPr lvl="1"/>
            <a:r>
              <a:rPr lang="en-US" dirty="0" smtClean="0"/>
              <a:t>Tags</a:t>
            </a:r>
            <a:endParaRPr lang="en-US" dirty="0"/>
          </a:p>
          <a:p>
            <a:r>
              <a:rPr lang="en-US" dirty="0" smtClean="0"/>
              <a:t>Custom Taxonomies:</a:t>
            </a:r>
          </a:p>
          <a:p>
            <a:pPr lvl="1"/>
            <a:r>
              <a:rPr lang="en-US" dirty="0" smtClean="0"/>
              <a:t>Custom Taxonomies are just like Categories and Tags with a custom name and must be associated with a post type (custom or built in.)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96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012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WordPress Resources</a:t>
            </a:r>
            <a:endParaRPr lang="en-US" sz="24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98617"/>
            <a:ext cx="3200400" cy="4306587"/>
          </a:xfrm>
        </p:spPr>
        <p:txBody>
          <a:bodyPr>
            <a:noAutofit/>
          </a:bodyPr>
          <a:lstStyle/>
          <a:p>
            <a:r>
              <a:rPr lang="en-US" sz="2400" dirty="0" smtClean="0"/>
              <a:t>Feel free to contact me.</a:t>
            </a:r>
            <a:endParaRPr lang="en-US" sz="2400" dirty="0"/>
          </a:p>
          <a:p>
            <a:r>
              <a:rPr lang="en-US" sz="2400" dirty="0" smtClean="0"/>
              <a:t>Twitter: </a:t>
            </a:r>
            <a:r>
              <a:rPr lang="en-US" sz="2400" dirty="0" err="1" smtClean="0"/>
              <a:t>mgratch</a:t>
            </a:r>
            <a:endParaRPr lang="en-US" sz="2400" dirty="0" smtClean="0"/>
          </a:p>
          <a:p>
            <a:r>
              <a:rPr lang="en-US" sz="2400" dirty="0" smtClean="0"/>
              <a:t>Website: marcgratch.com</a:t>
            </a:r>
          </a:p>
          <a:p>
            <a:r>
              <a:rPr lang="en-US" sz="2400" dirty="0" smtClean="0"/>
              <a:t>Email: me@marcgratch.com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4252" y="946963"/>
            <a:ext cx="4846319" cy="5911037"/>
          </a:xfrm>
        </p:spPr>
        <p:txBody>
          <a:bodyPr numCol="2"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 smtClean="0"/>
              <a:t>chrislema.com</a:t>
            </a:r>
            <a:endParaRPr lang="en-US" sz="1800" dirty="0"/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helenhousandi.com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Make WordPress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Matt Mullenweg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Pippins Plugins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Post Status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Rezzz.com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tommcfarlin.com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 err="1"/>
              <a:t>Tuts</a:t>
            </a:r>
            <a:r>
              <a:rPr lang="en-US" sz="1800" dirty="0"/>
              <a:t>+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WebDevStudios.com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WordPress News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WordPress Tavern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WordPress.tv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WP Mayor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 err="1"/>
              <a:t>WPBeginner</a:t>
            </a:r>
            <a:r>
              <a:rPr lang="en-US" sz="1800" dirty="0"/>
              <a:t>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 err="1"/>
              <a:t>WPLift</a:t>
            </a:r>
            <a:endParaRPr lang="en-US" sz="1800" dirty="0"/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WPMU DEV's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WPRecipes.com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WPShout.com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Yoast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carriedils.com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scotty-t.com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 err="1" smtClean="0"/>
              <a:t>WPChat</a:t>
            </a:r>
            <a:endParaRPr lang="en-US" sz="1800" dirty="0" smtClean="0"/>
          </a:p>
          <a:p>
            <a:pPr marL="0" indent="0">
              <a:lnSpc>
                <a:spcPct val="50000"/>
              </a:lnSpc>
              <a:buNone/>
            </a:pPr>
            <a:endParaRPr lang="en-US" sz="1800" dirty="0" smtClean="0"/>
          </a:p>
          <a:p>
            <a:pPr marL="0" indent="0">
              <a:lnSpc>
                <a:spcPct val="50000"/>
              </a:lnSpc>
              <a:buNone/>
            </a:pP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624252" y="85189"/>
            <a:ext cx="6975565" cy="76944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800" dirty="0" smtClean="0"/>
              <a:t>My WordPress </a:t>
            </a:r>
            <a:r>
              <a:rPr lang="en-US" sz="2800" dirty="0" err="1"/>
              <a:t>Feedly</a:t>
            </a:r>
            <a:r>
              <a:rPr lang="en-US" sz="2800" dirty="0" smtClean="0"/>
              <a:t>:</a:t>
            </a:r>
          </a:p>
          <a:p>
            <a:pPr lvl="3"/>
            <a:r>
              <a:rPr lang="en-US" sz="2800" dirty="0" smtClean="0"/>
              <a:t>   Podcasts:</a:t>
            </a:r>
            <a:endParaRPr lang="en-US" sz="2800" dirty="0"/>
          </a:p>
          <a:p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9614263" y="946963"/>
            <a:ext cx="22990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Apply Filters</a:t>
            </a:r>
          </a:p>
          <a:p>
            <a:r>
              <a:rPr lang="en-US" dirty="0" smtClean="0"/>
              <a:t>WordPress Weekly</a:t>
            </a:r>
          </a:p>
          <a:p>
            <a:r>
              <a:rPr lang="en-US" dirty="0" smtClean="0"/>
              <a:t>WP </a:t>
            </a:r>
            <a:r>
              <a:rPr lang="en-US" dirty="0" err="1" smtClean="0"/>
              <a:t>Watercooler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Dradcast</a:t>
            </a:r>
            <a:endParaRPr lang="en-US" dirty="0" smtClean="0"/>
          </a:p>
          <a:p>
            <a:r>
              <a:rPr lang="en-US" dirty="0" smtClean="0"/>
              <a:t>The Matt Report</a:t>
            </a:r>
          </a:p>
          <a:p>
            <a:r>
              <a:rPr lang="en-US" dirty="0" smtClean="0"/>
              <a:t>WPCAST.FM</a:t>
            </a:r>
          </a:p>
          <a:p>
            <a:r>
              <a:rPr lang="en-US" dirty="0" smtClean="0"/>
              <a:t>WP Elevation</a:t>
            </a:r>
          </a:p>
          <a:p>
            <a:r>
              <a:rPr lang="en-US" dirty="0" smtClean="0"/>
              <a:t>Genesis Office Hours</a:t>
            </a:r>
          </a:p>
          <a:p>
            <a:r>
              <a:rPr lang="en-US" dirty="0" smtClean="0"/>
              <a:t>WPTheory.fm</a:t>
            </a:r>
          </a:p>
          <a:p>
            <a:r>
              <a:rPr lang="en-US" dirty="0" smtClean="0"/>
              <a:t>Artofvalue.com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6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29"/>
          <a:stretch/>
        </p:blipFill>
        <p:spPr>
          <a:xfrm>
            <a:off x="0" y="3474270"/>
            <a:ext cx="6035040" cy="283464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097280" y="286603"/>
            <a:ext cx="10058400" cy="8021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smtClean="0"/>
              <a:t>All-in-One Solutions</a:t>
            </a:r>
            <a:r>
              <a:rPr lang="en-US" sz="3600" b="1" i="1" smtClean="0"/>
              <a:t> VS </a:t>
            </a:r>
            <a:r>
              <a:rPr lang="en-US" sz="3600" smtClean="0"/>
              <a:t>Specialized Domain Management</a:t>
            </a:r>
            <a:endParaRPr lang="en-US" sz="36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92231" y="1298310"/>
            <a:ext cx="5742809" cy="73628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Godaddy/Siteground &amp; other well known All-in-one solutions</a:t>
            </a:r>
            <a:endParaRPr lang="en-US" sz="24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92231" y="1846052"/>
            <a:ext cx="5742809" cy="16282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smtClean="0"/>
              <a:t>You can typically register a domain name in as little as 5 steps.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smtClean="0"/>
              <a:t>They advertise to you at every possible step.</a:t>
            </a:r>
            <a:endParaRPr lang="en-US" sz="2200" dirty="0" smtClean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217920" y="1298310"/>
            <a:ext cx="5838962" cy="73628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Hover &amp; other Specialized domain management</a:t>
            </a:r>
            <a:endParaRPr lang="en-US" sz="24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217920" y="1846052"/>
            <a:ext cx="5838962" cy="1628218"/>
          </a:xfrm>
          <a:prstGeom prst="rect">
            <a:avLst/>
          </a:prstGeom>
        </p:spPr>
        <p:txBody>
          <a:bodyPr anchor="ctr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Hover has blown me away by how many Top Level Domains are offered and how clean and simple the interface is.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42" y="3474270"/>
            <a:ext cx="3331232" cy="188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6" r="26009"/>
          <a:stretch/>
        </p:blipFill>
        <p:spPr>
          <a:xfrm>
            <a:off x="8686800" y="4231618"/>
            <a:ext cx="1828800" cy="2077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9" r="24659"/>
          <a:stretch/>
        </p:blipFill>
        <p:spPr>
          <a:xfrm>
            <a:off x="10427616" y="3474270"/>
            <a:ext cx="1737360" cy="18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3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Hosting your Site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03240"/>
            <a:ext cx="649224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All-in-One Solutions (</a:t>
            </a:r>
            <a:r>
              <a:rPr lang="en-US" sz="2400" dirty="0"/>
              <a:t>Godaddy &amp; </a:t>
            </a:r>
            <a:r>
              <a:rPr lang="en-US" sz="2400" dirty="0" smtClean="0"/>
              <a:t>Siteground)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One stop shops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Many (many) hosting options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Email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SSL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Marketing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SEO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They will try and sell all of these services and more at every interaction.</a:t>
            </a:r>
          </a:p>
          <a:p>
            <a:pPr marL="0" indent="0">
              <a:buNone/>
            </a:pPr>
            <a:r>
              <a:rPr lang="en-US" sz="2400" dirty="0" smtClean="0"/>
              <a:t>Hosting Options Available:</a:t>
            </a: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Managed WordPress Hosting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Dedicated Hosting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VPS Hosting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Shared Hosting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There are many possibilities of where you can host your new site.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844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Managed Hosting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Managed Hosting Is Great!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Security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Speed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Daily Backups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Automatic Updated (Some even update your plugins)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One Click Backups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Stellar Support From WordPress Experts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Options tailored for WordPress Site Owners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i="1" dirty="0" smtClean="0"/>
              <a:t>Somewhere along the lines, I decided I like WordPress.  Now I just need to stop playing </a:t>
            </a:r>
            <a:r>
              <a:rPr lang="en-US" sz="2400" i="1" dirty="0" err="1" smtClean="0"/>
              <a:t>sysadmin</a:t>
            </a:r>
            <a:r>
              <a:rPr lang="en-US" sz="2400" i="1" dirty="0" smtClean="0"/>
              <a:t> and get managed hosting.</a:t>
            </a:r>
          </a:p>
          <a:p>
            <a:pPr algn="r"/>
            <a:r>
              <a:rPr lang="en-US" dirty="0" smtClean="0"/>
              <a:t>-@</a:t>
            </a:r>
            <a:r>
              <a:rPr lang="en-US" dirty="0" err="1" smtClean="0"/>
              <a:t>derickbailey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9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Get Hosting Setup</a:t>
            </a:r>
            <a:endParaRPr lang="en-US" sz="5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0" b="24704"/>
          <a:stretch/>
        </p:blipFill>
        <p:spPr>
          <a:xfrm>
            <a:off x="4062979" y="1"/>
            <a:ext cx="8129021" cy="688086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200" dirty="0" smtClean="0"/>
              <a:t>The following example are using </a:t>
            </a:r>
            <a:r>
              <a:rPr lang="en-US" sz="2200" dirty="0" err="1" smtClean="0"/>
              <a:t>FlyWheel</a:t>
            </a:r>
            <a:r>
              <a:rPr lang="en-US" sz="2200" dirty="0" smtClean="0"/>
              <a:t> for hosting, because: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Free trial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You set it up and the client pays the bill.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5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t="52183" r="19212" b="36257"/>
          <a:stretch/>
        </p:blipFill>
        <p:spPr>
          <a:xfrm>
            <a:off x="5395913" y="2639990"/>
            <a:ext cx="5543550" cy="15065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Simple Setup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 the site up now, Pay later. Or have the client pay for it.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1" r="19212" b="47926"/>
          <a:stretch/>
        </p:blipFill>
        <p:spPr>
          <a:xfrm>
            <a:off x="5395913" y="0"/>
            <a:ext cx="5543550" cy="6786563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9" r="20233" b="1722"/>
          <a:stretch/>
        </p:blipFill>
        <p:spPr>
          <a:xfrm>
            <a:off x="4075890" y="1"/>
            <a:ext cx="8151778" cy="68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Demo Site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It is worth mentioning that there is a verification step if you are going to create a demo site and pay later.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872"/>
          <a:stretch/>
        </p:blipFill>
        <p:spPr>
          <a:xfrm>
            <a:off x="4143075" y="400396"/>
            <a:ext cx="8048925" cy="6305204"/>
          </a:xfrm>
        </p:spPr>
      </p:pic>
    </p:spTree>
    <p:extLst>
      <p:ext uri="{BB962C8B-B14F-4D97-AF65-F5344CB8AC3E}">
        <p14:creationId xmlns:p14="http://schemas.microsoft.com/office/powerpoint/2010/main" val="30454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FFFFFF"/>
      </a:hlink>
      <a:folHlink>
        <a:srgbClr val="FFFFF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3929</TotalTime>
  <Words>1735</Words>
  <Application>Microsoft Office PowerPoint</Application>
  <PresentationFormat>Widescreen</PresentationFormat>
  <Paragraphs>309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Retrospect</vt:lpstr>
      <vt:lpstr>PowerPoint Presentation</vt:lpstr>
      <vt:lpstr>Your First WordPress Site</vt:lpstr>
      <vt:lpstr>Get a Domain</vt:lpstr>
      <vt:lpstr>PowerPoint Presentation</vt:lpstr>
      <vt:lpstr>Hosting your Site</vt:lpstr>
      <vt:lpstr>Managed Hosting</vt:lpstr>
      <vt:lpstr>Get Hosting Setup</vt:lpstr>
      <vt:lpstr>Simple Setup</vt:lpstr>
      <vt:lpstr>Demo Site</vt:lpstr>
      <vt:lpstr>5 Minute Install</vt:lpstr>
      <vt:lpstr>That’s It, hosting is done. (For Now.)</vt:lpstr>
      <vt:lpstr>Where Is My Dashboard? (What is a dashboard?)</vt:lpstr>
      <vt:lpstr>Welcome to the Dashboard!</vt:lpstr>
      <vt:lpstr>Welcome to the Dashboard!</vt:lpstr>
      <vt:lpstr>Hey Look an Update.</vt:lpstr>
      <vt:lpstr>There are a lot of themes to choose from.</vt:lpstr>
      <vt:lpstr>Test the theme that’s right for you.</vt:lpstr>
      <vt:lpstr>Quick Set Up</vt:lpstr>
      <vt:lpstr>Quick Set Up</vt:lpstr>
      <vt:lpstr>PowerPoint Presentation</vt:lpstr>
      <vt:lpstr>Add Content</vt:lpstr>
      <vt:lpstr>Categories and Tags</vt:lpstr>
      <vt:lpstr>Custom Menus</vt:lpstr>
      <vt:lpstr>Defining a Menu</vt:lpstr>
      <vt:lpstr>Adding a New Menu Item</vt:lpstr>
      <vt:lpstr>Deleting a Menu Item</vt:lpstr>
      <vt:lpstr>Widgets</vt:lpstr>
      <vt:lpstr>Add &amp; Arrange Widgets with Drag &amp; Drop.</vt:lpstr>
      <vt:lpstr>Configure Widget Options</vt:lpstr>
      <vt:lpstr>Wait how do I… //Do Something …Install a Plugin</vt:lpstr>
      <vt:lpstr>ONE Plugin to RULE them ALL</vt:lpstr>
      <vt:lpstr>All the things Jetpack can do!</vt:lpstr>
      <vt:lpstr>Contact Forms | Reach out and touch somebody…</vt:lpstr>
      <vt:lpstr>SEO Tips</vt:lpstr>
      <vt:lpstr>Securing WordPress</vt:lpstr>
      <vt:lpstr>Selling Stuff -   WordPress &amp; eCommerce</vt:lpstr>
      <vt:lpstr>Post Types, Taxonomies, and Shortcodes. Oh my!</vt:lpstr>
      <vt:lpstr>WordPress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First WordPress Site</dc:title>
  <dc:creator>Marc Gratch</dc:creator>
  <cp:lastModifiedBy>Marc Gratch</cp:lastModifiedBy>
  <cp:revision>136</cp:revision>
  <dcterms:created xsi:type="dcterms:W3CDTF">2014-09-15T04:12:03Z</dcterms:created>
  <dcterms:modified xsi:type="dcterms:W3CDTF">2014-10-04T07:35:19Z</dcterms:modified>
</cp:coreProperties>
</file>